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8" r:id="rId8"/>
    <p:sldId id="260" r:id="rId9"/>
    <p:sldId id="265" r:id="rId10"/>
    <p:sldId id="269" r:id="rId11"/>
    <p:sldId id="270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1089721"/>
            <a:ext cx="7729200" cy="27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9733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/>
          <p:nvPr/>
        </p:nvSpPr>
        <p:spPr>
          <a:xfrm>
            <a:off x="-25" y="5772000"/>
            <a:ext cx="9144000" cy="1086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11"/>
          <p:cNvSpPr txBox="1">
            <a:spLocks noGrp="1"/>
          </p:cNvSpPr>
          <p:nvPr>
            <p:ph type="body" idx="1"/>
          </p:nvPr>
        </p:nvSpPr>
        <p:spPr>
          <a:xfrm>
            <a:off x="553650" y="5994936"/>
            <a:ext cx="80367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5" name="Google Shape;665;p1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graphs">
  <p:cSld name="Blank with graphs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671" name="Google Shape;671;p1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4" name="Google Shape;704;p13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705" name="Google Shape;705;p1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1" name="Google Shape;771;p13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frame">
  <p:cSld name="Blank with frame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4"/>
          <p:cNvSpPr/>
          <p:nvPr/>
        </p:nvSpPr>
        <p:spPr>
          <a:xfrm>
            <a:off x="-175" y="0"/>
            <a:ext cx="9144000" cy="6858000"/>
          </a:xfrm>
          <a:prstGeom prst="frame">
            <a:avLst>
              <a:gd name="adj1" fmla="val 5397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8919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21135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439200"/>
            <a:ext cx="9144000" cy="54188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2476000"/>
            <a:ext cx="5804400" cy="3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2" name="Google Shape;222;p4"/>
          <p:cNvSpPr/>
          <p:nvPr/>
        </p:nvSpPr>
        <p:spPr>
          <a:xfrm>
            <a:off x="0" y="5349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"/>
          <p:cNvSpPr/>
          <p:nvPr/>
        </p:nvSpPr>
        <p:spPr>
          <a:xfrm>
            <a:off x="4985150" y="200"/>
            <a:ext cx="4158900" cy="6858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6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3" name="Google Shape;333;p6"/>
          <p:cNvSpPr txBox="1">
            <a:spLocks noGrp="1"/>
          </p:cNvSpPr>
          <p:nvPr>
            <p:ph type="title"/>
          </p:nvPr>
        </p:nvSpPr>
        <p:spPr>
          <a:xfrm>
            <a:off x="452724" y="827893"/>
            <a:ext cx="39852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4" name="Google Shape;334;p6"/>
          <p:cNvSpPr txBox="1">
            <a:spLocks noGrp="1"/>
          </p:cNvSpPr>
          <p:nvPr>
            <p:ph type="body" idx="1"/>
          </p:nvPr>
        </p:nvSpPr>
        <p:spPr>
          <a:xfrm>
            <a:off x="452727" y="1883571"/>
            <a:ext cx="39852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40" name="Google Shape;440;p7"/>
          <p:cNvSpPr txBox="1">
            <a:spLocks noGrp="1"/>
          </p:cNvSpPr>
          <p:nvPr>
            <p:ph type="body" idx="1"/>
          </p:nvPr>
        </p:nvSpPr>
        <p:spPr>
          <a:xfrm>
            <a:off x="739675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2"/>
          </p:nvPr>
        </p:nvSpPr>
        <p:spPr>
          <a:xfrm>
            <a:off x="4694997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2" name="Google Shape;442;p7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5" name="Google Shape;445;p8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446" name="Google Shape;446;p8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8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8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8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8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8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8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8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8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8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8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8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8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8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480" name="Google Shape;480;p8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8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8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8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8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8" name="Google Shape;548;p8"/>
          <p:cNvSpPr txBox="1">
            <a:spLocks noGrp="1"/>
          </p:cNvSpPr>
          <p:nvPr>
            <p:ph type="body" idx="1"/>
          </p:nvPr>
        </p:nvSpPr>
        <p:spPr>
          <a:xfrm>
            <a:off x="739675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9" name="Google Shape;549;p8"/>
          <p:cNvSpPr txBox="1">
            <a:spLocks noGrp="1"/>
          </p:cNvSpPr>
          <p:nvPr>
            <p:ph type="body" idx="2"/>
          </p:nvPr>
        </p:nvSpPr>
        <p:spPr>
          <a:xfrm>
            <a:off x="3344038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0" name="Google Shape;550;p8"/>
          <p:cNvSpPr txBox="1">
            <a:spLocks noGrp="1"/>
          </p:cNvSpPr>
          <p:nvPr>
            <p:ph type="body" idx="3"/>
          </p:nvPr>
        </p:nvSpPr>
        <p:spPr>
          <a:xfrm>
            <a:off x="5948402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1" name="Google Shape;551;p8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4" name="Google Shape;554;p9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555" name="Google Shape;555;p9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9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589" name="Google Shape;589;p9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9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9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57" name="Google Shape;657;p9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no graph">
  <p:cSld name="Title only no graph"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0"/>
          <p:cNvSpPr/>
          <p:nvPr/>
        </p:nvSpPr>
        <p:spPr>
          <a:xfrm>
            <a:off x="-25" y="-15833"/>
            <a:ext cx="9144000" cy="1097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10"/>
          <p:cNvSpPr txBox="1">
            <a:spLocks noGrp="1"/>
          </p:cNvSpPr>
          <p:nvPr>
            <p:ph type="title"/>
          </p:nvPr>
        </p:nvSpPr>
        <p:spPr>
          <a:xfrm>
            <a:off x="739675" y="-1"/>
            <a:ext cx="7686000" cy="955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1" name="Google Shape;661;p10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7984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ftt.sourceforge.net/test12/index.html" TargetMode="External"/><Relationship Id="rId3" Type="http://schemas.openxmlformats.org/officeDocument/2006/relationships/hyperlink" Target="http://www.forensicswiki.org/wiki/Digital_Forensic_Research_Workshop" TargetMode="External"/><Relationship Id="rId7" Type="http://schemas.openxmlformats.org/officeDocument/2006/relationships/hyperlink" Target="http://dftt.sourceforge.net/test11/index.html" TargetMode="External"/><Relationship Id="rId2" Type="http://schemas.openxmlformats.org/officeDocument/2006/relationships/hyperlink" Target="http://www.dfrws.org/2006/challenge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dftt.sourceforge.net/test7/index.html" TargetMode="External"/><Relationship Id="rId5" Type="http://schemas.openxmlformats.org/officeDocument/2006/relationships/hyperlink" Target="http://dftt.sourceforge.net/test6/index.html" TargetMode="External"/><Relationship Id="rId4" Type="http://schemas.openxmlformats.org/officeDocument/2006/relationships/hyperlink" Target="http://www.dfrws.org/2007/challeng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File Forensics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3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/>
              <a:t>Header/Embedded </a:t>
            </a:r>
            <a:r>
              <a:rPr lang="en-US" sz="1600" b="1" dirty="0"/>
              <a:t>Length Carving</a:t>
            </a:r>
            <a:r>
              <a:rPr lang="en-US" sz="1600" dirty="0"/>
              <a:t> A method for carving files out of raw data using a distinct header and a file length (size) which is embedded in the file format File structure based Carving A method for carving files out of raw data using a certain level of knowledge of the internal structure of file types. </a:t>
            </a:r>
            <a:r>
              <a:rPr lang="en-US" sz="1600" dirty="0" err="1"/>
              <a:t>Garfinkel</a:t>
            </a:r>
            <a:r>
              <a:rPr lang="en-US" sz="1600" dirty="0"/>
              <a:t> called this approach "Semantic Carving" in his DFRWS2006 carving challenge submission, while Metz and Mora called the approach "Deep Carving." Semantic Carving A method for carving files based on a linguistic analysis of the file's content. For example, a semantic carver might conclude that six blocks of </a:t>
            </a:r>
            <a:r>
              <a:rPr lang="en-US" sz="1600" dirty="0" err="1"/>
              <a:t>french</a:t>
            </a:r>
            <a:r>
              <a:rPr lang="en-US" sz="1600" dirty="0"/>
              <a:t> in the middle of a long HTML file written in English is a fragment left from a previous allocated file, and not from the English-language HTML </a:t>
            </a:r>
            <a:r>
              <a:rPr lang="en-US" sz="1600" dirty="0" smtClean="0"/>
              <a:t>file</a:t>
            </a:r>
          </a:p>
          <a:p>
            <a:r>
              <a:rPr lang="en-US" sz="1600" b="1" dirty="0" smtClean="0"/>
              <a:t>Carving </a:t>
            </a:r>
            <a:r>
              <a:rPr lang="en-US" sz="1600" b="1" dirty="0"/>
              <a:t>with Validation </a:t>
            </a:r>
            <a:r>
              <a:rPr lang="en-US" sz="1600" dirty="0"/>
              <a:t>A method for carving files out of raw data where the carved files are validated using a file type specific </a:t>
            </a:r>
            <a:r>
              <a:rPr lang="en-US" sz="1600" dirty="0" smtClean="0"/>
              <a:t>validator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5410200"/>
            <a:ext cx="582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Carving Taxonomy – Simson </a:t>
            </a:r>
            <a:r>
              <a:rPr lang="en-US" dirty="0" err="1" smtClean="0"/>
              <a:t>Garfinkel</a:t>
            </a:r>
            <a:r>
              <a:rPr lang="en-US" dirty="0" smtClean="0"/>
              <a:t> and </a:t>
            </a:r>
            <a:r>
              <a:rPr lang="en-US" dirty="0" err="1" smtClean="0"/>
              <a:t>Jachim</a:t>
            </a:r>
            <a:r>
              <a:rPr lang="en-US" dirty="0" smtClean="0"/>
              <a:t> Metz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4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/>
              <a:t>Fragment Recovery Carving</a:t>
            </a:r>
            <a:r>
              <a:rPr lang="en-US" sz="1600" dirty="0"/>
              <a:t> A carving method in which two or more fragments are reassembled to form the original file or object. </a:t>
            </a:r>
            <a:r>
              <a:rPr lang="en-US" sz="1600" dirty="0" err="1"/>
              <a:t>Garfinkel</a:t>
            </a:r>
            <a:r>
              <a:rPr lang="en-US" sz="1600" dirty="0"/>
              <a:t> previously called this approach "Split Carving.“</a:t>
            </a:r>
          </a:p>
          <a:p>
            <a:r>
              <a:rPr lang="en-US" sz="1600" b="1" dirty="0"/>
              <a:t>Repackaging Carving</a:t>
            </a:r>
            <a:r>
              <a:rPr lang="en-US" sz="1600" dirty="0"/>
              <a:t> A carving method that modifies the extracted data by adding new headers, footers, or other information so that it can be viewed with standard utilities. For example, </a:t>
            </a:r>
            <a:r>
              <a:rPr lang="en-US" sz="1600" dirty="0" err="1"/>
              <a:t>Garfinkel's</a:t>
            </a:r>
            <a:r>
              <a:rPr lang="en-US" sz="1600" dirty="0"/>
              <a:t> ZIP Carver looks for individual components of a ZIP file and repackages them with a new Central Directory so that they can be opened with a standard unzip utility</a:t>
            </a:r>
            <a:r>
              <a:rPr lang="en-US" sz="1400" dirty="0"/>
              <a:t>.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410200"/>
            <a:ext cx="582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Carving Taxonomy – Simson </a:t>
            </a:r>
            <a:r>
              <a:rPr lang="en-US" dirty="0" err="1" smtClean="0"/>
              <a:t>Garfinkel</a:t>
            </a:r>
            <a:r>
              <a:rPr lang="en-US" dirty="0" smtClean="0"/>
              <a:t> and </a:t>
            </a:r>
            <a:r>
              <a:rPr lang="en-US" dirty="0" err="1" smtClean="0"/>
              <a:t>Jachim</a:t>
            </a:r>
            <a:r>
              <a:rPr lang="en-US" dirty="0" smtClean="0"/>
              <a:t> Metz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6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Carving as applied to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Certain intrusion detection systems support automated file extraction and carving from captured network traffic</a:t>
            </a:r>
          </a:p>
          <a:p>
            <a:pPr lvl="1"/>
            <a:r>
              <a:rPr lang="en-US" dirty="0" err="1" smtClean="0"/>
              <a:t>Suricata</a:t>
            </a:r>
            <a:r>
              <a:rPr lang="en-US" dirty="0" smtClean="0"/>
              <a:t> and Bro are two such examples</a:t>
            </a:r>
          </a:p>
          <a:p>
            <a:r>
              <a:rPr lang="en-US" dirty="0" smtClean="0"/>
              <a:t>Carving can be applied based on filtering n filenames, magic signature, file extensions, transaction signature, etc.</a:t>
            </a:r>
          </a:p>
          <a:p>
            <a:r>
              <a:rPr lang="en-US" dirty="0" smtClean="0"/>
              <a:t>Extracted files can then be analyzed for maliciousness</a:t>
            </a:r>
          </a:p>
        </p:txBody>
      </p:sp>
    </p:spTree>
    <p:extLst>
      <p:ext uri="{BB962C8B-B14F-4D97-AF65-F5344CB8AC3E}">
        <p14:creationId xmlns:p14="http://schemas.microsoft.com/office/powerpoint/2010/main" val="3646810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Carving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hlinkClick r:id="rId2"/>
              </a:rPr>
              <a:t>File Carving Challenge</a:t>
            </a:r>
            <a:r>
              <a:rPr lang="en-US" dirty="0">
                <a:solidFill>
                  <a:schemeClr val="bg1"/>
                </a:solidFill>
              </a:rPr>
              <a:t> - </a:t>
            </a:r>
            <a:r>
              <a:rPr lang="en-US" dirty="0">
                <a:solidFill>
                  <a:schemeClr val="bg1"/>
                </a:solidFill>
                <a:hlinkClick r:id="rId3" tooltip="Digital Forensic Research Workshop"/>
              </a:rPr>
              <a:t>DFRWS</a:t>
            </a:r>
            <a:r>
              <a:rPr lang="en-US" dirty="0">
                <a:solidFill>
                  <a:schemeClr val="bg1"/>
                </a:solidFill>
              </a:rPr>
              <a:t> 2006</a:t>
            </a:r>
          </a:p>
          <a:p>
            <a:r>
              <a:rPr lang="en-US" dirty="0">
                <a:solidFill>
                  <a:schemeClr val="bg1"/>
                </a:solidFill>
                <a:hlinkClick r:id="rId4"/>
              </a:rPr>
              <a:t>File Carving Challenge</a:t>
            </a:r>
            <a:r>
              <a:rPr lang="en-US" dirty="0">
                <a:solidFill>
                  <a:schemeClr val="bg1"/>
                </a:solidFill>
              </a:rPr>
              <a:t> - </a:t>
            </a:r>
            <a:r>
              <a:rPr lang="en-US" dirty="0">
                <a:solidFill>
                  <a:schemeClr val="bg1"/>
                </a:solidFill>
                <a:hlinkClick r:id="rId3" tooltip="Digital Forensic Research Workshop"/>
              </a:rPr>
              <a:t>DFRWS</a:t>
            </a:r>
            <a:r>
              <a:rPr lang="en-US" dirty="0">
                <a:solidFill>
                  <a:schemeClr val="bg1"/>
                </a:solidFill>
              </a:rPr>
              <a:t> 2007</a:t>
            </a:r>
          </a:p>
          <a:p>
            <a:r>
              <a:rPr lang="en-US" dirty="0">
                <a:solidFill>
                  <a:schemeClr val="bg1"/>
                </a:solidFill>
                <a:hlinkClick r:id="rId5"/>
              </a:rPr>
              <a:t>FAT Undelete Test #1</a:t>
            </a:r>
            <a:r>
              <a:rPr lang="en-US" dirty="0">
                <a:solidFill>
                  <a:schemeClr val="bg1"/>
                </a:solidFill>
              </a:rPr>
              <a:t> - Digital Forensics Tool Testing Image (</a:t>
            </a:r>
            <a:r>
              <a:rPr lang="en-US" dirty="0" err="1">
                <a:solidFill>
                  <a:schemeClr val="bg1"/>
                </a:solidFill>
              </a:rPr>
              <a:t>dftt</a:t>
            </a:r>
            <a:r>
              <a:rPr lang="en-US" dirty="0">
                <a:solidFill>
                  <a:schemeClr val="bg1"/>
                </a:solidFill>
              </a:rPr>
              <a:t> #6)</a:t>
            </a:r>
          </a:p>
          <a:p>
            <a:r>
              <a:rPr lang="en-US" dirty="0">
                <a:solidFill>
                  <a:schemeClr val="bg1"/>
                </a:solidFill>
                <a:hlinkClick r:id="rId6"/>
              </a:rPr>
              <a:t>NTFS Undelete (and leap year) Test #1</a:t>
            </a:r>
            <a:r>
              <a:rPr lang="en-US" dirty="0">
                <a:solidFill>
                  <a:schemeClr val="bg1"/>
                </a:solidFill>
              </a:rPr>
              <a:t> - Digital Forensics Tool Testing Image (</a:t>
            </a:r>
            <a:r>
              <a:rPr lang="en-US" dirty="0" err="1">
                <a:solidFill>
                  <a:schemeClr val="bg1"/>
                </a:solidFill>
              </a:rPr>
              <a:t>dftt</a:t>
            </a:r>
            <a:r>
              <a:rPr lang="en-US" dirty="0">
                <a:solidFill>
                  <a:schemeClr val="bg1"/>
                </a:solidFill>
              </a:rPr>
              <a:t> #7)</a:t>
            </a:r>
          </a:p>
          <a:p>
            <a:r>
              <a:rPr lang="en-US" dirty="0">
                <a:solidFill>
                  <a:schemeClr val="bg1"/>
                </a:solidFill>
                <a:hlinkClick r:id="rId7"/>
              </a:rPr>
              <a:t>Basic Data Carving Test - fat32</a:t>
            </a:r>
            <a:r>
              <a:rPr lang="en-US" dirty="0">
                <a:solidFill>
                  <a:schemeClr val="bg1"/>
                </a:solidFill>
              </a:rPr>
              <a:t>, Nick </a:t>
            </a:r>
            <a:r>
              <a:rPr lang="en-US" dirty="0" err="1">
                <a:solidFill>
                  <a:schemeClr val="bg1"/>
                </a:solidFill>
              </a:rPr>
              <a:t>Mikus</a:t>
            </a:r>
            <a:r>
              <a:rPr lang="en-US" dirty="0">
                <a:solidFill>
                  <a:schemeClr val="bg1"/>
                </a:solidFill>
              </a:rPr>
              <a:t> - Digital Forensics Tool Testing Image (</a:t>
            </a:r>
            <a:r>
              <a:rPr lang="en-US" dirty="0" err="1">
                <a:solidFill>
                  <a:schemeClr val="bg1"/>
                </a:solidFill>
              </a:rPr>
              <a:t>dftt</a:t>
            </a:r>
            <a:r>
              <a:rPr lang="en-US" dirty="0">
                <a:solidFill>
                  <a:schemeClr val="bg1"/>
                </a:solidFill>
              </a:rPr>
              <a:t> #11)</a:t>
            </a:r>
          </a:p>
          <a:p>
            <a:r>
              <a:rPr lang="en-US" dirty="0">
                <a:solidFill>
                  <a:schemeClr val="bg1"/>
                </a:solidFill>
                <a:hlinkClick r:id="rId8"/>
              </a:rPr>
              <a:t>Basic Data Carving Test - ext2</a:t>
            </a:r>
            <a:r>
              <a:rPr lang="en-US" dirty="0">
                <a:solidFill>
                  <a:schemeClr val="bg1"/>
                </a:solidFill>
              </a:rPr>
              <a:t>, Nick </a:t>
            </a:r>
            <a:r>
              <a:rPr lang="en-US" dirty="0" err="1">
                <a:solidFill>
                  <a:schemeClr val="bg1"/>
                </a:solidFill>
              </a:rPr>
              <a:t>Mikus</a:t>
            </a:r>
            <a:r>
              <a:rPr lang="en-US" dirty="0">
                <a:solidFill>
                  <a:schemeClr val="bg1"/>
                </a:solidFill>
              </a:rPr>
              <a:t> - Digital Forensics Tool Testing Image (</a:t>
            </a:r>
            <a:r>
              <a:rPr lang="en-US" dirty="0" err="1">
                <a:solidFill>
                  <a:schemeClr val="bg1"/>
                </a:solidFill>
              </a:rPr>
              <a:t>dftt</a:t>
            </a:r>
            <a:r>
              <a:rPr lang="en-US" dirty="0">
                <a:solidFill>
                  <a:schemeClr val="bg1"/>
                </a:solidFill>
              </a:rPr>
              <a:t> #12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2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Commonly used tools/commands: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inwalk</a:t>
            </a:r>
            <a:r>
              <a:rPr lang="en-US" dirty="0" smtClean="0"/>
              <a:t>/foremost</a:t>
            </a:r>
            <a:endParaRPr lang="en-US" dirty="0" smtClean="0"/>
          </a:p>
          <a:p>
            <a:pPr lvl="1"/>
            <a:r>
              <a:rPr lang="en-US" dirty="0" err="1" smtClean="0"/>
              <a:t>xxd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ile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trings</a:t>
            </a:r>
            <a:endParaRPr lang="en-US" dirty="0" smtClean="0"/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xiftool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ngcheck</a:t>
            </a:r>
            <a:endParaRPr lang="en-US" dirty="0" smtClean="0"/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eadelf</a:t>
            </a:r>
            <a:endParaRPr lang="en-US" dirty="0" smtClean="0"/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bjdump</a:t>
            </a:r>
            <a:endParaRPr lang="en-US" dirty="0" smtClean="0"/>
          </a:p>
          <a:p>
            <a:pPr lvl="1"/>
            <a:r>
              <a:rPr lang="en-US" dirty="0" smtClean="0"/>
              <a:t>Hex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2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Specific sequence of bits that identifies the type of file for recognition by a program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a ZIP file has a header of hex 50 4B 03 04, which allows multiple programs to recognize it and handle it appropriately as a ZIP file</a:t>
            </a:r>
          </a:p>
          <a:p>
            <a:pPr lvl="1"/>
            <a:r>
              <a:rPr lang="en-US" dirty="0" smtClean="0"/>
              <a:t>A file’s extension may not always reflect the true type of file it is, in which case the file signature may lend clues to what it actually is</a:t>
            </a:r>
          </a:p>
          <a:p>
            <a:pPr marL="0" indent="0">
              <a:buNone/>
            </a:pPr>
            <a:r>
              <a:rPr lang="en-US" dirty="0" smtClean="0"/>
              <a:t>Source: https</a:t>
            </a:r>
            <a:r>
              <a:rPr lang="en-US" dirty="0"/>
              <a:t>://www.garykessler.net/library/file_sigs.html</a:t>
            </a:r>
          </a:p>
        </p:txBody>
      </p:sp>
      <p:pic>
        <p:nvPicPr>
          <p:cNvPr id="1026" name="Picture 2" descr="C:\Users\Claire\Desktop\Annotation 2019-01-18 2325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8353426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69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discrepancy between a file’s extension and file signature or if the file is corrupted, we can examine and repair the file using a hex editor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71799"/>
            <a:ext cx="6553200" cy="2652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715000"/>
            <a:ext cx="8060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A JPEG file loaded into a hex editor. Note the file signature </a:t>
            </a:r>
            <a:r>
              <a:rPr lang="en-US" dirty="0"/>
              <a:t> "JFIF" (4A 46 49 46</a:t>
            </a:r>
            <a:r>
              <a:rPr lang="en-US" dirty="0" smtClean="0"/>
              <a:t>) identifying it as a 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4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Much more complex than most file types</a:t>
            </a:r>
          </a:p>
          <a:p>
            <a:r>
              <a:rPr lang="en-US" dirty="0" smtClean="0"/>
              <a:t>Includes a </a:t>
            </a:r>
            <a:r>
              <a:rPr lang="en-US" dirty="0" smtClean="0"/>
              <a:t>header with the magic number </a:t>
            </a:r>
            <a:r>
              <a:rPr lang="en-US" dirty="0"/>
              <a:t>%PDF-1.7</a:t>
            </a:r>
            <a:r>
              <a:rPr lang="en-US" dirty="0" smtClean="0"/>
              <a:t>, </a:t>
            </a:r>
            <a:r>
              <a:rPr lang="en-US" dirty="0" smtClean="0"/>
              <a:t>list of objects, reference table, and </a:t>
            </a:r>
            <a:r>
              <a:rPr lang="en-US" dirty="0" smtClean="0"/>
              <a:t>trailer</a:t>
            </a:r>
          </a:p>
          <a:p>
            <a:r>
              <a:rPr lang="en-US" dirty="0" smtClean="0"/>
              <a:t>Trailer contains:</a:t>
            </a:r>
          </a:p>
          <a:p>
            <a:pPr lvl="1"/>
            <a:r>
              <a:rPr lang="en-US" dirty="0"/>
              <a:t>A dictionary</a:t>
            </a:r>
          </a:p>
          <a:p>
            <a:pPr lvl="1"/>
            <a:r>
              <a:rPr lang="en-US" dirty="0"/>
              <a:t>An offset to the start of the cross-reference table (the table starting with the </a:t>
            </a:r>
            <a:r>
              <a:rPr lang="en-US" dirty="0" err="1"/>
              <a:t>xref</a:t>
            </a:r>
            <a:r>
              <a:rPr lang="en-US" dirty="0"/>
              <a:t> keyword)</a:t>
            </a:r>
          </a:p>
          <a:p>
            <a:pPr lvl="1"/>
            <a:r>
              <a:rPr lang="en-US" dirty="0"/>
              <a:t>And the %%EOF </a:t>
            </a:r>
            <a:r>
              <a:rPr lang="en-US" dirty="0">
                <a:solidFill>
                  <a:schemeClr val="bg1"/>
                </a:solidFill>
              </a:rPr>
              <a:t>end-of-file</a:t>
            </a:r>
            <a:r>
              <a:rPr lang="en-US" dirty="0"/>
              <a:t> marker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dictionary contains:</a:t>
            </a:r>
          </a:p>
          <a:p>
            <a:pPr lvl="1"/>
            <a:r>
              <a:rPr lang="en-US" dirty="0"/>
              <a:t>A reference to the root object of the tree structure, also known as the </a:t>
            </a:r>
            <a:r>
              <a:rPr lang="en-US" i="1" dirty="0"/>
              <a:t>catalog</a:t>
            </a:r>
            <a:endParaRPr lang="en-US" dirty="0"/>
          </a:p>
          <a:p>
            <a:pPr lvl="1"/>
            <a:r>
              <a:rPr lang="en-US" dirty="0"/>
              <a:t>The count of indirect objects in the cross-reference table</a:t>
            </a:r>
          </a:p>
          <a:p>
            <a:pPr lvl="1"/>
            <a:r>
              <a:rPr lang="en-US" dirty="0"/>
              <a:t>And other optional information.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9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Portable Executable (PE) Files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676400"/>
            <a:ext cx="2804160" cy="4246588"/>
          </a:xfrm>
        </p:spPr>
      </p:pic>
      <p:sp>
        <p:nvSpPr>
          <p:cNvPr id="5" name="TextBox 4"/>
          <p:cNvSpPr txBox="1"/>
          <p:nvPr/>
        </p:nvSpPr>
        <p:spPr>
          <a:xfrm>
            <a:off x="914400" y="1676400"/>
            <a:ext cx="4495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File format used for x86 and x64 Windows files including executables, object code, DLLs, and core dumps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Consists of two main sections that are subdivided: Header and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Magic number: MZ (0x54AD)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Can be analyzed with static analysis tools like IDA Pro or CFF Explorer</a:t>
            </a:r>
          </a:p>
          <a:p>
            <a:endParaRPr lang="en-US" dirty="0" smtClean="0"/>
          </a:p>
          <a:p>
            <a:r>
              <a:rPr lang="en-US" dirty="0" smtClean="0"/>
              <a:t>Source: https</a:t>
            </a:r>
            <a:r>
              <a:rPr lang="en-US" dirty="0"/>
              <a:t>://resources.infosecinstitute.com/2-malware-researchers-handbook-demystifying-pe-file/#gref</a:t>
            </a:r>
          </a:p>
        </p:txBody>
      </p:sp>
    </p:spTree>
    <p:extLst>
      <p:ext uri="{BB962C8B-B14F-4D97-AF65-F5344CB8AC3E}">
        <p14:creationId xmlns:p14="http://schemas.microsoft.com/office/powerpoint/2010/main" val="79106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Executable and Linkable Format (ELF)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Standard binary file format for Unix and Linux systems on x86 processors</a:t>
            </a:r>
          </a:p>
          <a:p>
            <a:r>
              <a:rPr lang="en-US" sz="2800" dirty="0" smtClean="0"/>
              <a:t>Consists of a header followed by </a:t>
            </a:r>
          </a:p>
          <a:p>
            <a:pPr marL="0" indent="0">
              <a:buNone/>
            </a:pPr>
            <a:r>
              <a:rPr lang="en-US" sz="2800" dirty="0" smtClean="0"/>
              <a:t>program data</a:t>
            </a:r>
          </a:p>
          <a:p>
            <a:r>
              <a:rPr lang="en-US" sz="2800" dirty="0" smtClean="0"/>
              <a:t>The standard sections are displayed </a:t>
            </a:r>
          </a:p>
          <a:p>
            <a:pPr marL="0" indent="0">
              <a:buNone/>
            </a:pPr>
            <a:r>
              <a:rPr lang="en-US" sz="2800" dirty="0" smtClean="0"/>
              <a:t>in the image on the right</a:t>
            </a:r>
          </a:p>
          <a:p>
            <a:r>
              <a:rPr lang="en-US" sz="2800" dirty="0" smtClean="0"/>
              <a:t>Program header shows segments </a:t>
            </a:r>
          </a:p>
          <a:p>
            <a:pPr marL="0" indent="0">
              <a:buNone/>
            </a:pPr>
            <a:r>
              <a:rPr lang="en-US" sz="2800" dirty="0"/>
              <a:t>u</a:t>
            </a:r>
            <a:r>
              <a:rPr lang="en-US" sz="2800" dirty="0" smtClean="0"/>
              <a:t>sed at run-time, while the section </a:t>
            </a:r>
          </a:p>
          <a:p>
            <a:pPr marL="0" indent="0">
              <a:buNone/>
            </a:pPr>
            <a:r>
              <a:rPr lang="en-US" sz="2800" dirty="0" smtClean="0"/>
              <a:t>header shows set of sections used </a:t>
            </a:r>
          </a:p>
          <a:p>
            <a:pPr marL="0" indent="0">
              <a:buNone/>
            </a:pPr>
            <a:r>
              <a:rPr lang="en-US" sz="2800" dirty="0" smtClean="0"/>
              <a:t>for linking and relocation</a:t>
            </a:r>
          </a:p>
          <a:p>
            <a:r>
              <a:rPr lang="en-US" sz="2800" i="1" dirty="0" err="1" smtClean="0"/>
              <a:t>readelf</a:t>
            </a:r>
            <a:r>
              <a:rPr lang="en-US" sz="2800" i="1" dirty="0" smtClean="0"/>
              <a:t> </a:t>
            </a:r>
            <a:r>
              <a:rPr lang="en-US" sz="2800" dirty="0" smtClean="0"/>
              <a:t>is a useful Unix utility for </a:t>
            </a:r>
          </a:p>
          <a:p>
            <a:pPr marL="0" indent="0">
              <a:buNone/>
            </a:pPr>
            <a:r>
              <a:rPr lang="en-US" sz="2800" dirty="0" smtClean="0"/>
              <a:t>examining ELF files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62200"/>
            <a:ext cx="3708642" cy="403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5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refer to “carving” file from a physical disk without assistance from a file manager or to “carving” data from a file to reconstruct it or to extract embedded files</a:t>
            </a:r>
          </a:p>
          <a:p>
            <a:pPr lvl="1"/>
            <a:r>
              <a:rPr lang="en-US" dirty="0" smtClean="0"/>
              <a:t>In this module, we are discussing the latter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2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Block-Based </a:t>
            </a:r>
            <a:r>
              <a:rPr lang="en-US" b="1" dirty="0"/>
              <a:t>Carving</a:t>
            </a:r>
            <a:r>
              <a:rPr lang="en-US" dirty="0"/>
              <a:t> Any carving method (algorithm) that analyzes the input on block-by-block basis to determine if a block is part of a possible output file. This method assumes that each block can only be part of a single file (or embedded </a:t>
            </a:r>
            <a:r>
              <a:rPr lang="en-US" dirty="0" smtClean="0"/>
              <a:t>file)</a:t>
            </a:r>
          </a:p>
          <a:p>
            <a:r>
              <a:rPr lang="en-US" b="1" dirty="0" smtClean="0"/>
              <a:t>Statistical </a:t>
            </a:r>
            <a:r>
              <a:rPr lang="en-US" b="1" dirty="0"/>
              <a:t>Carving</a:t>
            </a:r>
            <a:r>
              <a:rPr lang="en-US" dirty="0"/>
              <a:t> Any carving method (algorithm) that analyzes the input on characteristic or statistic for example, entropy) to determine if the input is part of a possible output </a:t>
            </a:r>
            <a:r>
              <a:rPr lang="en-US" dirty="0" smtClean="0"/>
              <a:t>file</a:t>
            </a:r>
          </a:p>
          <a:p>
            <a:r>
              <a:rPr lang="en-US" b="1" dirty="0" smtClean="0"/>
              <a:t>Header/Footer </a:t>
            </a:r>
            <a:r>
              <a:rPr lang="en-US" b="1" dirty="0"/>
              <a:t>Carving</a:t>
            </a:r>
            <a:r>
              <a:rPr lang="en-US" dirty="0"/>
              <a:t> A method for carving files out of raw data using a distinct header (start of file marker) and footer (end of file </a:t>
            </a:r>
            <a:r>
              <a:rPr lang="en-US" dirty="0" smtClean="0"/>
              <a:t>marker)</a:t>
            </a:r>
          </a:p>
          <a:p>
            <a:r>
              <a:rPr lang="en-US" b="1" dirty="0" smtClean="0"/>
              <a:t>Header/Maximum </a:t>
            </a:r>
            <a:r>
              <a:rPr lang="en-US" b="1" dirty="0"/>
              <a:t>(file) size Carving </a:t>
            </a:r>
            <a:r>
              <a:rPr lang="en-US" dirty="0"/>
              <a:t>A method for carving files out of raw data using a distinct header (start of file marker) and a maximum (file) size. This approach works because many file formats (e.g. JPEG, MP3) do not care if additional junk is appended to the end of a valid </a:t>
            </a:r>
            <a:r>
              <a:rPr lang="en-US" dirty="0" smtClean="0"/>
              <a:t>file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5843519"/>
            <a:ext cx="582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Carving Taxonomy – Simson </a:t>
            </a:r>
            <a:r>
              <a:rPr lang="en-US" dirty="0" err="1" smtClean="0"/>
              <a:t>Garfinkel</a:t>
            </a:r>
            <a:r>
              <a:rPr lang="en-US" dirty="0" smtClean="0"/>
              <a:t> and </a:t>
            </a:r>
            <a:r>
              <a:rPr lang="en-US" dirty="0" err="1" smtClean="0"/>
              <a:t>Jachim</a:t>
            </a:r>
            <a:r>
              <a:rPr lang="en-US" dirty="0" smtClean="0"/>
              <a:t> Metz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50645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Thaliard · SlidesCarnival</Template>
  <TotalTime>174</TotalTime>
  <Words>481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Thaliard template</vt:lpstr>
      <vt:lpstr>File Forensics</vt:lpstr>
      <vt:lpstr>File Forensics</vt:lpstr>
      <vt:lpstr>File Signatures</vt:lpstr>
      <vt:lpstr>File Signatures</vt:lpstr>
      <vt:lpstr>PDF Files</vt:lpstr>
      <vt:lpstr>Portable Executable (PE) Files</vt:lpstr>
      <vt:lpstr>Executable and Linkable Format (ELF) Files</vt:lpstr>
      <vt:lpstr>File Carving</vt:lpstr>
      <vt:lpstr>Types of Carving</vt:lpstr>
      <vt:lpstr>Types of Carving</vt:lpstr>
      <vt:lpstr>Types of Carving</vt:lpstr>
      <vt:lpstr>File Carving as applied to IDS</vt:lpstr>
      <vt:lpstr>File Carving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Claire Seiler</dc:creator>
  <cp:lastModifiedBy>Claire Seiler</cp:lastModifiedBy>
  <cp:revision>19</cp:revision>
  <dcterms:created xsi:type="dcterms:W3CDTF">2006-08-16T00:00:00Z</dcterms:created>
  <dcterms:modified xsi:type="dcterms:W3CDTF">2019-02-16T04:46:46Z</dcterms:modified>
</cp:coreProperties>
</file>